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94" r:id="rId7"/>
    <p:sldId id="280" r:id="rId8"/>
    <p:sldId id="261" r:id="rId9"/>
    <p:sldId id="262" r:id="rId10"/>
    <p:sldId id="263" r:id="rId11"/>
    <p:sldId id="264" r:id="rId12"/>
    <p:sldId id="265" r:id="rId13"/>
    <p:sldId id="266" r:id="rId14"/>
    <p:sldId id="281" r:id="rId15"/>
    <p:sldId id="297" r:id="rId16"/>
    <p:sldId id="267" r:id="rId17"/>
    <p:sldId id="268" r:id="rId18"/>
    <p:sldId id="298" r:id="rId19"/>
    <p:sldId id="269" r:id="rId20"/>
    <p:sldId id="270" r:id="rId21"/>
    <p:sldId id="299" r:id="rId22"/>
    <p:sldId id="271" r:id="rId23"/>
    <p:sldId id="272" r:id="rId24"/>
    <p:sldId id="300" r:id="rId25"/>
    <p:sldId id="273" r:id="rId26"/>
    <p:sldId id="274" r:id="rId27"/>
    <p:sldId id="275" r:id="rId28"/>
    <p:sldId id="276" r:id="rId29"/>
    <p:sldId id="277" r:id="rId30"/>
    <p:sldId id="278" r:id="rId31"/>
    <p:sldId id="302" r:id="rId32"/>
    <p:sldId id="301" r:id="rId33"/>
    <p:sldId id="279" r:id="rId34"/>
    <p:sldId id="282" r:id="rId35"/>
    <p:sldId id="283" r:id="rId36"/>
    <p:sldId id="284" r:id="rId37"/>
    <p:sldId id="295" r:id="rId38"/>
    <p:sldId id="285" r:id="rId39"/>
    <p:sldId id="286" r:id="rId40"/>
    <p:sldId id="287" r:id="rId41"/>
    <p:sldId id="288" r:id="rId42"/>
    <p:sldId id="289" r:id="rId43"/>
    <p:sldId id="290" r:id="rId44"/>
    <p:sldId id="303" r:id="rId45"/>
    <p:sldId id="291" r:id="rId46"/>
    <p:sldId id="292" r:id="rId47"/>
    <p:sldId id="293" r:id="rId48"/>
    <p:sldId id="296" r:id="rId49"/>
    <p:sldId id="304" r:id="rId50"/>
    <p:sldId id="305" r:id="rId5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1" d="100"/>
          <a:sy n="51" d="100"/>
        </p:scale>
        <p:origin x="-86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F449E-72DA-4665-BC16-DB333180ED0F}" type="datetimeFigureOut">
              <a:rPr lang="es-ES" smtClean="0"/>
              <a:pPr/>
              <a:t>15/09/2014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99BE7-CCA4-4980-A70D-1A541971007B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2" name="Rectangle 1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57000">
                  <a:srgbClr val="156B13"/>
                </a:gs>
                <a:gs pos="35273">
                  <a:srgbClr val="156B13"/>
                </a:gs>
                <a:gs pos="22182">
                  <a:srgbClr val="156B13"/>
                </a:gs>
                <a:gs pos="8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i="1" dirty="0" smtClean="0">
                  <a:latin typeface="Berlin Sans FB Demi" panose="020E0802020502020306" pitchFamily="34" charset="0"/>
                </a:rPr>
                <a:t>Les</a:t>
              </a:r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6" name="Parallelogram 5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>
              <a:gsLst>
                <a:gs pos="0">
                  <a:srgbClr val="DDEBCF">
                    <a:lumMod val="41000"/>
                  </a:srgbClr>
                </a:gs>
                <a:gs pos="28000">
                  <a:srgbClr val="9CB86E"/>
                </a:gs>
                <a:gs pos="95000">
                  <a:srgbClr val="156B1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707904" y="1772816"/>
            <a:ext cx="51125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sacrifient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souvent</a:t>
            </a:r>
            <a:r>
              <a:rPr lang="es-ES" sz="3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ES" sz="3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privilège</a:t>
            </a:r>
            <a:r>
              <a:rPr lang="es-ES" sz="3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passer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du bon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rendre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esclaves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paiements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mensuels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matérielles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63888" y="980728"/>
            <a:ext cx="55801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résulte</a:t>
            </a:r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600" dirty="0" smtClean="0">
                <a:latin typeface="Arial" pitchFamily="34" charset="0"/>
                <a:cs typeface="Arial" pitchFamily="34" charset="0"/>
              </a:rPr>
              <a:t>que maman et papa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trop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épuisés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à la fin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journée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si </a:t>
            </a:r>
            <a:r>
              <a:rPr lang="es-ES" sz="36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chargée</a:t>
            </a:r>
            <a:r>
              <a:rPr lang="es-ES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moments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deux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conversation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l’intimité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sexuelle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3888" y="764704"/>
            <a:ext cx="55081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fondation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solide</a:t>
            </a:r>
            <a:r>
              <a:rPr lang="es-ES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, que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constituent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époux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engagés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commence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s’éroder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3000" dirty="0" smtClean="0">
                <a:latin typeface="Arial" pitchFamily="34" charset="0"/>
                <a:cs typeface="Arial" pitchFamily="34" charset="0"/>
              </a:rPr>
              <a:t>Et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aggraver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,  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aussi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danger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d’être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pris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réunions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ultra-importantes. </a:t>
            </a:r>
            <a:r>
              <a:rPr lang="es-ES" sz="30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Attention</a:t>
            </a:r>
            <a:r>
              <a:rPr lang="es-E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êtes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train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voler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devriez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savourer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compagnie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 vos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.  </a:t>
            </a:r>
            <a:endParaRPr lang="es-ES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491880" y="861675"/>
            <a:ext cx="525658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alomon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déclare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qu’il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y a un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chose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autant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que vos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petits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assurez-vous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que la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ait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priorité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Mener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style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de vie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trop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chargé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n’est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vivre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faites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qu’exister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3200" b="1" dirty="0">
              <a:solidFill>
                <a:schemeClr val="accent5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908720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rgbClr val="00B050"/>
                </a:solidFill>
              </a:rPr>
              <a:t>Les </a:t>
            </a:r>
            <a:r>
              <a:rPr lang="es-ES" sz="3600" b="1" dirty="0" err="1" smtClean="0">
                <a:solidFill>
                  <a:srgbClr val="00B050"/>
                </a:solidFill>
              </a:rPr>
              <a:t>enfants</a:t>
            </a:r>
            <a:r>
              <a:rPr lang="es-ES" sz="3600" b="1" dirty="0" smtClean="0">
                <a:solidFill>
                  <a:srgbClr val="00B050"/>
                </a:solidFill>
              </a:rPr>
              <a:t>  </a:t>
            </a:r>
            <a:r>
              <a:rPr lang="es-ES" sz="3600" b="1" dirty="0" err="1" smtClean="0">
                <a:solidFill>
                  <a:srgbClr val="00B050"/>
                </a:solidFill>
              </a:rPr>
              <a:t>ont</a:t>
            </a:r>
            <a:r>
              <a:rPr lang="es-ES" sz="3600" b="1" dirty="0" smtClean="0">
                <a:solidFill>
                  <a:srgbClr val="00B050"/>
                </a:solidFill>
              </a:rPr>
              <a:t> </a:t>
            </a:r>
            <a:r>
              <a:rPr lang="es-ES" sz="3600" b="1" dirty="0" err="1" smtClean="0">
                <a:solidFill>
                  <a:srgbClr val="00B050"/>
                </a:solidFill>
              </a:rPr>
              <a:t>besoin</a:t>
            </a:r>
            <a:r>
              <a:rPr lang="es-ES" sz="3600" b="1" dirty="0" smtClean="0">
                <a:solidFill>
                  <a:srgbClr val="00B050"/>
                </a:solidFill>
              </a:rPr>
              <a:t> du </a:t>
            </a:r>
            <a:r>
              <a:rPr lang="es-ES" sz="3600" b="1" dirty="0" err="1" smtClean="0">
                <a:solidFill>
                  <a:srgbClr val="00B050"/>
                </a:solidFill>
              </a:rPr>
              <a:t>meilleur</a:t>
            </a:r>
            <a:r>
              <a:rPr lang="es-ES" sz="3600" b="1" dirty="0" smtClean="0">
                <a:solidFill>
                  <a:srgbClr val="00B050"/>
                </a:solidFill>
              </a:rPr>
              <a:t> de </a:t>
            </a:r>
            <a:r>
              <a:rPr lang="es-ES" sz="3600" b="1" dirty="0" err="1" smtClean="0">
                <a:solidFill>
                  <a:srgbClr val="00B050"/>
                </a:solidFill>
              </a:rPr>
              <a:t>votre</a:t>
            </a:r>
            <a:r>
              <a:rPr lang="es-ES" sz="3600" b="1" dirty="0" smtClean="0">
                <a:solidFill>
                  <a:srgbClr val="00B050"/>
                </a:solidFill>
              </a:rPr>
              <a:t> </a:t>
            </a:r>
            <a:r>
              <a:rPr lang="es-ES" sz="3600" b="1" dirty="0" err="1" smtClean="0">
                <a:solidFill>
                  <a:srgbClr val="00B050"/>
                </a:solidFill>
              </a:rPr>
              <a:t>temps</a:t>
            </a:r>
            <a:r>
              <a:rPr lang="es-ES" sz="3600" b="1" dirty="0" smtClean="0">
                <a:solidFill>
                  <a:srgbClr val="00B050"/>
                </a:solidFill>
              </a:rPr>
              <a:t>.</a:t>
            </a:r>
            <a:endParaRPr lang="es-ES" sz="3600" b="1" dirty="0">
              <a:solidFill>
                <a:srgbClr val="00B05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79912" y="2604968"/>
            <a:ext cx="489654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profitent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ce que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avez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devez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donner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et le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vous-même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 </a:t>
            </a:r>
            <a:endParaRPr lang="es-E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3491880" y="908720"/>
            <a:ext cx="5544616" cy="5544616"/>
            <a:chOff x="1167462" y="908720"/>
            <a:chExt cx="7097108" cy="5544616"/>
          </a:xfrm>
        </p:grpSpPr>
        <p:sp>
          <p:nvSpPr>
            <p:cNvPr id="2" name="1 Rectángulo"/>
            <p:cNvSpPr/>
            <p:nvPr/>
          </p:nvSpPr>
          <p:spPr>
            <a:xfrm>
              <a:off x="5879673" y="5991671"/>
              <a:ext cx="23848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59.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259632" y="2619489"/>
              <a:ext cx="682059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Qu’est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-ce que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Dieu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est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en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train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vous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dire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167462" y="908720"/>
              <a:ext cx="14783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1445289"/>
            <a:ext cx="525658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démontrer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l’amour</a:t>
            </a:r>
            <a:endParaRPr lang="es-ES" sz="4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cela,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faut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rappeler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quatre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points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importants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:</a:t>
            </a:r>
            <a:endParaRPr lang="es-E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1412776"/>
            <a:ext cx="579613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Faites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sorte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relations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familiales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soient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priorité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28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consomment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du 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pouvez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mettre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en premier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lieu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travail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l’église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la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maison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le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jardin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ni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propre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plaisir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devez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trouver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satisfaction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répondre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aux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besoins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de vos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76256" y="5991671"/>
            <a:ext cx="188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Page 60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563888" y="2656944"/>
            <a:ext cx="540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5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besoins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chacun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de mes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 et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comment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je vais les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satisfaire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aujourd’hui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402708" y="908720"/>
            <a:ext cx="1154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err="1" smtClean="0">
                <a:solidFill>
                  <a:schemeClr val="bg2">
                    <a:lumMod val="25000"/>
                  </a:schemeClr>
                </a:solidFill>
              </a:rPr>
              <a:t>Activité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79912" y="2132856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i="1" spc="300" dirty="0" smtClean="0">
                <a:latin typeface="Arial" pitchFamily="34" charset="0"/>
                <a:cs typeface="Arial" pitchFamily="34" charset="0"/>
              </a:rPr>
              <a:t>Test </a:t>
            </a:r>
            <a:r>
              <a:rPr lang="es-ES" sz="4000" i="1" spc="3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4000" i="1" spc="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i="1" spc="300" dirty="0" err="1" smtClean="0">
                <a:latin typeface="Arial" pitchFamily="34" charset="0"/>
                <a:cs typeface="Arial" pitchFamily="34" charset="0"/>
              </a:rPr>
              <a:t>déterminer</a:t>
            </a:r>
            <a:r>
              <a:rPr lang="es-ES" sz="4000" i="1" spc="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i="1" spc="300" dirty="0" err="1" smtClean="0">
                <a:latin typeface="Arial" pitchFamily="34" charset="0"/>
                <a:cs typeface="Arial" pitchFamily="34" charset="0"/>
              </a:rPr>
              <a:t>quelles</a:t>
            </a:r>
            <a:r>
              <a:rPr lang="es-ES" sz="4000" i="1" spc="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i="1" spc="3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ES" sz="4000" i="1" spc="3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ES" sz="4000" i="1" spc="300" dirty="0" err="1" smtClean="0">
                <a:latin typeface="Arial" pitchFamily="34" charset="0"/>
                <a:cs typeface="Arial" pitchFamily="34" charset="0"/>
              </a:rPr>
              <a:t>priorités</a:t>
            </a:r>
            <a:endParaRPr lang="es-ES" sz="4000" i="1" spc="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19872" y="9807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Activité</a:t>
            </a:r>
            <a:endParaRPr lang="es-ES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092280" y="594928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dirty="0" smtClean="0"/>
              <a:t>Page 60</a:t>
            </a:r>
            <a:endParaRPr lang="es-E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67744" y="1268760"/>
            <a:ext cx="64087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6000" b="1" i="1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Réservez</a:t>
            </a:r>
            <a:r>
              <a:rPr lang="es-ES" sz="6000" b="1" i="1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à vos </a:t>
            </a:r>
            <a:r>
              <a:rPr lang="es-ES" sz="6000" b="1" i="1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enfants</a:t>
            </a:r>
            <a:r>
              <a:rPr lang="es-ES" sz="6000" b="1" i="1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le </a:t>
            </a:r>
            <a:r>
              <a:rPr lang="es-ES" sz="6000" b="1" i="1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meilleur</a:t>
            </a:r>
            <a:r>
              <a:rPr lang="es-ES" sz="6000" b="1" i="1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de </a:t>
            </a:r>
            <a:r>
              <a:rPr lang="es-ES" sz="6000" b="1" i="1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votre</a:t>
            </a:r>
            <a:r>
              <a:rPr lang="es-ES" sz="6000" b="1" i="1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s-ES" sz="6000" b="1" i="1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temps</a:t>
            </a:r>
            <a:endParaRPr lang="es-ES" sz="6000" b="1" i="1" spc="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084168" y="54868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err="1" smtClean="0">
                <a:latin typeface="Birch Std" pitchFamily="66" charset="0"/>
              </a:rPr>
              <a:t>Chapître</a:t>
            </a:r>
            <a:r>
              <a:rPr lang="es-MX" sz="3200" i="1" dirty="0" smtClean="0">
                <a:latin typeface="Birch Std" pitchFamily="66" charset="0"/>
              </a:rPr>
              <a:t> 4</a:t>
            </a:r>
            <a:endParaRPr lang="es-ES_tradnl" sz="3200" i="1" dirty="0">
              <a:latin typeface="Birch Std" pitchFamily="66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496" y="44624"/>
            <a:ext cx="9145016" cy="6840760"/>
            <a:chOff x="35496" y="44624"/>
            <a:chExt cx="9145016" cy="6840760"/>
          </a:xfrm>
        </p:grpSpPr>
        <p:sp>
          <p:nvSpPr>
            <p:cNvPr id="4" name="TextBox 3"/>
            <p:cNvSpPr txBox="1"/>
            <p:nvPr/>
          </p:nvSpPr>
          <p:spPr>
            <a:xfrm>
              <a:off x="7144377" y="6361583"/>
              <a:ext cx="2036135" cy="26161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1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5400000" flipV="1">
              <a:off x="-341703" y="493831"/>
              <a:ext cx="1462415" cy="56400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61000">
                  <a:srgbClr val="156B13"/>
                </a:gs>
              </a:gsLst>
              <a:lin ang="5400000" scaled="0"/>
            </a:gra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fr-FR" sz="2000" b="1" dirty="0" smtClean="0">
                  <a:solidFill>
                    <a:schemeClr val="bg1"/>
                  </a:solidFill>
                </a:rPr>
                <a:t>Les premiers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792588" y="580618"/>
              <a:ext cx="590834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bg1"/>
                  </a:solidFill>
                </a:rPr>
                <a:t>Ans 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496" y="6115943"/>
              <a:ext cx="2232248" cy="76944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i="1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 </a:t>
              </a:r>
            </a:p>
            <a:p>
              <a:pPr algn="ctr"/>
              <a:r>
                <a:rPr lang="fr-FR" sz="1200" dirty="0" smtClean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MINISTÈRE AUPRÈS DES ENFANTS</a:t>
              </a:r>
              <a:endPara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976654"/>
            <a:ext cx="56886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/>
              <a:t>Vous</a:t>
            </a:r>
            <a:r>
              <a:rPr lang="es-ES" sz="2800" dirty="0" smtClean="0"/>
              <a:t> </a:t>
            </a:r>
            <a:r>
              <a:rPr lang="es-ES" sz="2800" dirty="0" err="1" smtClean="0"/>
              <a:t>ne</a:t>
            </a:r>
            <a:r>
              <a:rPr lang="es-ES" sz="2800" dirty="0" smtClean="0"/>
              <a:t> </a:t>
            </a:r>
            <a:r>
              <a:rPr lang="es-ES" sz="2800" dirty="0" err="1" smtClean="0"/>
              <a:t>pouvez</a:t>
            </a:r>
            <a:r>
              <a:rPr lang="es-ES" sz="2800" dirty="0" smtClean="0"/>
              <a:t>  </a:t>
            </a:r>
            <a:r>
              <a:rPr lang="es-ES" sz="2800" dirty="0" err="1" smtClean="0"/>
              <a:t>donner</a:t>
            </a:r>
            <a:r>
              <a:rPr lang="es-ES" sz="2800" dirty="0" smtClean="0"/>
              <a:t> la                  </a:t>
            </a:r>
            <a:r>
              <a:rPr lang="es-ES" sz="2800" dirty="0" err="1" smtClean="0"/>
              <a:t>priorité</a:t>
            </a:r>
            <a:r>
              <a:rPr lang="es-ES" sz="2800" dirty="0" smtClean="0"/>
              <a:t> à </a:t>
            </a:r>
            <a:r>
              <a:rPr lang="es-ES" sz="2800" dirty="0" err="1" smtClean="0"/>
              <a:t>votre</a:t>
            </a:r>
            <a:r>
              <a:rPr lang="es-ES" sz="2800" dirty="0" smtClean="0"/>
              <a:t> </a:t>
            </a:r>
            <a:r>
              <a:rPr lang="es-ES" sz="2800" dirty="0" err="1" smtClean="0"/>
              <a:t>propre</a:t>
            </a:r>
            <a:r>
              <a:rPr lang="es-ES" sz="2800" dirty="0" smtClean="0"/>
              <a:t> </a:t>
            </a:r>
            <a:r>
              <a:rPr lang="es-ES" sz="2800" dirty="0" err="1" smtClean="0"/>
              <a:t>satisfaction</a:t>
            </a:r>
            <a:r>
              <a:rPr lang="es-ES" sz="2800" dirty="0" smtClean="0"/>
              <a:t>  </a:t>
            </a:r>
            <a:r>
              <a:rPr lang="es-ES" sz="2800" dirty="0" err="1" smtClean="0"/>
              <a:t>quand</a:t>
            </a:r>
            <a:r>
              <a:rPr lang="es-ES" sz="2800" dirty="0" smtClean="0"/>
              <a:t> </a:t>
            </a:r>
            <a:r>
              <a:rPr lang="es-ES" sz="2800" dirty="0" err="1" smtClean="0"/>
              <a:t>celle</a:t>
            </a:r>
            <a:r>
              <a:rPr lang="es-ES" sz="2800" dirty="0" smtClean="0"/>
              <a:t>-ci </a:t>
            </a:r>
            <a:r>
              <a:rPr lang="es-ES" sz="2800" dirty="0" err="1" smtClean="0"/>
              <a:t>est</a:t>
            </a:r>
            <a:r>
              <a:rPr lang="es-ES" sz="2800" dirty="0" smtClean="0"/>
              <a:t> en </a:t>
            </a:r>
            <a:r>
              <a:rPr lang="es-ES" sz="2800" dirty="0" err="1" smtClean="0"/>
              <a:t>conflit</a:t>
            </a:r>
            <a:r>
              <a:rPr lang="es-ES" sz="2800" dirty="0" smtClean="0"/>
              <a:t> </a:t>
            </a:r>
            <a:r>
              <a:rPr lang="es-ES" sz="2800" dirty="0" err="1" smtClean="0"/>
              <a:t>avec</a:t>
            </a:r>
            <a:r>
              <a:rPr lang="es-ES" sz="2800" dirty="0" smtClean="0"/>
              <a:t> la </a:t>
            </a:r>
            <a:r>
              <a:rPr lang="es-ES" sz="2800" dirty="0" err="1" smtClean="0"/>
              <a:t>satisfaction</a:t>
            </a:r>
            <a:r>
              <a:rPr lang="es-ES" sz="2800" dirty="0" smtClean="0"/>
              <a:t> des </a:t>
            </a:r>
            <a:r>
              <a:rPr lang="es-ES" sz="2800" dirty="0" err="1" smtClean="0"/>
              <a:t>besoins</a:t>
            </a:r>
            <a:r>
              <a:rPr lang="es-ES" sz="2800" dirty="0" smtClean="0"/>
              <a:t> de vos </a:t>
            </a:r>
            <a:r>
              <a:rPr lang="es-ES" sz="2800" dirty="0" err="1" smtClean="0"/>
              <a:t>enfants</a:t>
            </a:r>
            <a:r>
              <a:rPr lang="es-ES" sz="2800" dirty="0" smtClean="0"/>
              <a:t>: </a:t>
            </a:r>
            <a:r>
              <a:rPr lang="es-ES" sz="2800" dirty="0" err="1" smtClean="0"/>
              <a:t>Il</a:t>
            </a:r>
            <a:r>
              <a:rPr lang="es-ES" sz="2800" dirty="0" smtClean="0"/>
              <a:t> </a:t>
            </a:r>
            <a:r>
              <a:rPr lang="es-ES" sz="2800" dirty="0" err="1" smtClean="0"/>
              <a:t>vous</a:t>
            </a:r>
            <a:r>
              <a:rPr lang="es-ES" sz="2800" dirty="0" smtClean="0"/>
              <a:t> </a:t>
            </a:r>
            <a:r>
              <a:rPr lang="es-ES" sz="2800" dirty="0" err="1" smtClean="0"/>
              <a:t>faut</a:t>
            </a:r>
            <a:r>
              <a:rPr lang="es-ES" sz="2800" dirty="0" smtClean="0"/>
              <a:t> </a:t>
            </a:r>
            <a:r>
              <a:rPr lang="es-ES" sz="2800" dirty="0" err="1" smtClean="0"/>
              <a:t>néanmoins</a:t>
            </a:r>
            <a:r>
              <a:rPr lang="es-ES" sz="2800" dirty="0" smtClean="0"/>
              <a:t> une vie </a:t>
            </a:r>
            <a:r>
              <a:rPr lang="es-ES" sz="2800" dirty="0" err="1" smtClean="0"/>
              <a:t>propre</a:t>
            </a:r>
            <a:r>
              <a:rPr lang="es-ES" sz="2800" dirty="0" smtClean="0"/>
              <a:t>. </a:t>
            </a:r>
            <a:r>
              <a:rPr lang="es-ES" sz="2800" dirty="0" err="1" smtClean="0"/>
              <a:t>Vous</a:t>
            </a:r>
            <a:r>
              <a:rPr lang="es-ES" sz="2800" dirty="0" smtClean="0"/>
              <a:t> </a:t>
            </a:r>
            <a:r>
              <a:rPr lang="es-ES" sz="2800" dirty="0" err="1" smtClean="0"/>
              <a:t>ne</a:t>
            </a:r>
            <a:r>
              <a:rPr lang="es-ES" sz="2800" dirty="0" smtClean="0"/>
              <a:t> </a:t>
            </a:r>
            <a:r>
              <a:rPr lang="es-ES" sz="2800" dirty="0" err="1" smtClean="0"/>
              <a:t>pouvez</a:t>
            </a:r>
            <a:r>
              <a:rPr lang="es-ES" sz="2800" dirty="0" smtClean="0"/>
              <a:t>  </a:t>
            </a:r>
            <a:r>
              <a:rPr lang="es-ES" sz="2800" dirty="0" err="1" smtClean="0"/>
              <a:t>satisfaire</a:t>
            </a:r>
            <a:r>
              <a:rPr lang="es-ES" sz="2800" dirty="0" smtClean="0"/>
              <a:t> </a:t>
            </a:r>
            <a:r>
              <a:rPr lang="es-ES" sz="2800" dirty="0" err="1" smtClean="0"/>
              <a:t>tous</a:t>
            </a:r>
            <a:r>
              <a:rPr lang="es-ES" sz="2800" dirty="0" smtClean="0"/>
              <a:t> les </a:t>
            </a:r>
            <a:r>
              <a:rPr lang="es-ES" sz="2800" dirty="0" err="1" smtClean="0"/>
              <a:t>besoins</a:t>
            </a:r>
            <a:r>
              <a:rPr lang="es-ES" sz="2800" dirty="0" smtClean="0"/>
              <a:t> de vos </a:t>
            </a:r>
            <a:r>
              <a:rPr lang="es-ES" sz="2800" dirty="0" err="1" smtClean="0"/>
              <a:t>enfants</a:t>
            </a:r>
            <a:r>
              <a:rPr lang="es-ES" sz="2800" dirty="0" smtClean="0"/>
              <a:t>.</a:t>
            </a:r>
          </a:p>
          <a:p>
            <a:endParaRPr lang="es-ES" sz="2800" dirty="0" smtClean="0"/>
          </a:p>
          <a:p>
            <a:r>
              <a:rPr lang="es-ES" sz="2800" dirty="0" err="1" smtClean="0"/>
              <a:t>Mettez</a:t>
            </a:r>
            <a:r>
              <a:rPr lang="es-ES" sz="2800" dirty="0" smtClean="0"/>
              <a:t> un </a:t>
            </a:r>
            <a:r>
              <a:rPr lang="es-ES" sz="2800" dirty="0" err="1" smtClean="0"/>
              <a:t>petit</a:t>
            </a:r>
            <a:r>
              <a:rPr lang="es-ES" sz="2800" dirty="0" smtClean="0"/>
              <a:t> </a:t>
            </a:r>
            <a:r>
              <a:rPr lang="es-ES" sz="2800" dirty="0" err="1" smtClean="0"/>
              <a:t>peu</a:t>
            </a:r>
            <a:r>
              <a:rPr lang="es-ES" sz="2800" dirty="0" smtClean="0"/>
              <a:t> </a:t>
            </a:r>
            <a:r>
              <a:rPr lang="es-ES" sz="2800" dirty="0" err="1" smtClean="0"/>
              <a:t>d’amour</a:t>
            </a:r>
            <a:r>
              <a:rPr lang="es-ES" sz="2800" dirty="0" smtClean="0"/>
              <a:t> </a:t>
            </a:r>
            <a:r>
              <a:rPr lang="es-ES" sz="2800" dirty="0" err="1" smtClean="0"/>
              <a:t>dans</a:t>
            </a:r>
            <a:r>
              <a:rPr lang="es-ES" sz="2800" dirty="0" smtClean="0"/>
              <a:t> des capsules de </a:t>
            </a:r>
            <a:r>
              <a:rPr lang="es-ES" sz="2800" dirty="0" err="1" smtClean="0"/>
              <a:t>temps</a:t>
            </a:r>
            <a:r>
              <a:rPr lang="es-ES" sz="2800" dirty="0" smtClean="0"/>
              <a:t>. </a:t>
            </a:r>
            <a:r>
              <a:rPr lang="es-ES" sz="2800" dirty="0" err="1" smtClean="0"/>
              <a:t>Faites</a:t>
            </a:r>
            <a:r>
              <a:rPr lang="es-ES" sz="2800" dirty="0" smtClean="0"/>
              <a:t> savoir à vos </a:t>
            </a:r>
            <a:r>
              <a:rPr lang="es-ES" sz="2800" dirty="0" err="1" smtClean="0"/>
              <a:t>enfants</a:t>
            </a:r>
            <a:r>
              <a:rPr lang="es-ES" sz="2800" dirty="0" smtClean="0"/>
              <a:t>, </a:t>
            </a:r>
            <a:r>
              <a:rPr lang="es-ES" sz="2800" dirty="0" err="1" smtClean="0"/>
              <a:t>qu’ils</a:t>
            </a:r>
            <a:r>
              <a:rPr lang="es-ES" sz="2800" dirty="0" smtClean="0"/>
              <a:t> </a:t>
            </a:r>
            <a:r>
              <a:rPr lang="es-ES" sz="2800" dirty="0" err="1" smtClean="0"/>
              <a:t>sont</a:t>
            </a:r>
            <a:r>
              <a:rPr lang="es-ES" sz="2800" dirty="0" smtClean="0"/>
              <a:t> </a:t>
            </a:r>
            <a:r>
              <a:rPr lang="es-ES" sz="2800" dirty="0" err="1" smtClean="0"/>
              <a:t>votre</a:t>
            </a:r>
            <a:r>
              <a:rPr lang="es-ES" sz="2800" dirty="0" smtClean="0"/>
              <a:t> </a:t>
            </a:r>
            <a:r>
              <a:rPr lang="es-ES" sz="2800" dirty="0" err="1" smtClean="0"/>
              <a:t>priorité</a:t>
            </a:r>
            <a:r>
              <a:rPr lang="es-ES" sz="2800" dirty="0" smtClean="0"/>
              <a:t>, </a:t>
            </a:r>
            <a:r>
              <a:rPr lang="es-ES" sz="2800" dirty="0" err="1" smtClean="0"/>
              <a:t>avec</a:t>
            </a:r>
            <a:r>
              <a:rPr lang="es-ES" sz="2800" dirty="0" smtClean="0"/>
              <a:t> de </a:t>
            </a:r>
            <a:r>
              <a:rPr lang="es-ES" sz="2800" dirty="0" err="1" smtClean="0"/>
              <a:t>petits</a:t>
            </a:r>
            <a:r>
              <a:rPr lang="es-ES" sz="2800" dirty="0" smtClean="0"/>
              <a:t> </a:t>
            </a:r>
            <a:r>
              <a:rPr lang="es-ES" sz="2800" dirty="0" err="1" smtClean="0"/>
              <a:t>détails</a:t>
            </a:r>
            <a:r>
              <a:rPr lang="es-ES" sz="2800" dirty="0" smtClean="0"/>
              <a:t>. Cela </a:t>
            </a:r>
            <a:r>
              <a:rPr lang="es-ES" sz="2800" dirty="0" err="1" smtClean="0"/>
              <a:t>n’exige</a:t>
            </a:r>
            <a:r>
              <a:rPr lang="es-ES" sz="2800" dirty="0" smtClean="0"/>
              <a:t> </a:t>
            </a:r>
            <a:r>
              <a:rPr lang="es-ES" sz="2800" dirty="0" err="1" smtClean="0"/>
              <a:t>pas</a:t>
            </a:r>
            <a:r>
              <a:rPr lang="es-ES" sz="2800" dirty="0" smtClean="0"/>
              <a:t> de </a:t>
            </a:r>
            <a:r>
              <a:rPr lang="es-ES" sz="2800" dirty="0" err="1" smtClean="0"/>
              <a:t>l’argent</a:t>
            </a:r>
            <a:r>
              <a:rPr lang="es-ES" sz="2800" dirty="0" smtClean="0"/>
              <a:t>. Le </a:t>
            </a:r>
            <a:r>
              <a:rPr lang="es-ES" sz="2800" dirty="0" err="1" smtClean="0"/>
              <a:t>ciel</a:t>
            </a:r>
            <a:r>
              <a:rPr lang="es-ES" sz="2800" dirty="0" smtClean="0"/>
              <a:t> </a:t>
            </a:r>
            <a:r>
              <a:rPr lang="es-ES" sz="2800" dirty="0" err="1" smtClean="0"/>
              <a:t>est</a:t>
            </a:r>
            <a:r>
              <a:rPr lang="es-ES" sz="2800" dirty="0" smtClean="0"/>
              <a:t> </a:t>
            </a:r>
            <a:r>
              <a:rPr lang="es-ES" sz="2800" dirty="0" err="1" smtClean="0"/>
              <a:t>votre</a:t>
            </a:r>
            <a:r>
              <a:rPr lang="es-ES" sz="2800" dirty="0" smtClean="0"/>
              <a:t> limite.</a:t>
            </a:r>
            <a:endParaRPr lang="es-E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092280" y="5991671"/>
            <a:ext cx="188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Page 62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635896" y="2780928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Pouvez-vous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accorder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trop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d’attention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402708" y="908720"/>
            <a:ext cx="1154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err="1" smtClean="0">
                <a:solidFill>
                  <a:schemeClr val="bg2">
                    <a:lumMod val="25000"/>
                  </a:schemeClr>
                </a:solidFill>
              </a:rPr>
              <a:t>Activité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635896" y="1484784"/>
            <a:ext cx="51125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Construisez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réseau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support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aurez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plusieurs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ayant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philosophie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 de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l’éducation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, et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soient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disposées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appuyer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et à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prendre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charge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occasionellement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3888" y="764704"/>
            <a:ext cx="5400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excluez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les </a:t>
            </a:r>
          </a:p>
          <a:p>
            <a:r>
              <a:rPr lang="es-ES" sz="30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utres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y a le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danger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perdre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propre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identité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pensant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seul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responsable de vos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Permettez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tôt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la vie,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d’autres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créent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lien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et vice versa. Si les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grands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vivent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près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disposés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encouragez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-les à le faire. </a:t>
            </a:r>
            <a:endParaRPr lang="es-ES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092280" y="5991671"/>
            <a:ext cx="1736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Page 63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707904" y="2564904"/>
            <a:ext cx="51845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dirty="0" smtClean="0">
                <a:latin typeface="Arial" pitchFamily="34" charset="0"/>
                <a:cs typeface="Arial" pitchFamily="34" charset="0"/>
              </a:rPr>
              <a:t>Une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bonne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nourrice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en cas de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celle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474716" y="908720"/>
            <a:ext cx="1154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err="1" smtClean="0">
                <a:solidFill>
                  <a:schemeClr val="bg2">
                    <a:lumMod val="25000"/>
                  </a:schemeClr>
                </a:solidFill>
              </a:rPr>
              <a:t>Activité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3888" y="1196752"/>
            <a:ext cx="55801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Transformez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événement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significatif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ES" sz="3200" b="1" dirty="0">
                <a:latin typeface="Arial" pitchFamily="34" charset="0"/>
                <a:cs typeface="Arial" pitchFamily="34" charset="0"/>
              </a:rPr>
              <a:t>l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e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passé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compagnie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, </a:t>
            </a:r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Profitez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obligatoire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”: le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passez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prendre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soin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vos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Jouissez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-en,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Souriez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Parlez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Chantez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Enseignez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Inventez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Riez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!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19872" y="980728"/>
            <a:ext cx="57241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ajoutez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quelque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chose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d’extra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obligations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vis à vis de vos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devient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plus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facile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 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capter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message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“Je 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t’aime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600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passé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n’est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jamais</a:t>
            </a:r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perdu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692696"/>
            <a:ext cx="554461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Pensez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 à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chacun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d’eux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et 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planifiez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quelque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chose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spécial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à faire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chacun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d’eux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Programmez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activités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différentes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divertissantes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travaux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manuels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promenades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projets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à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réaliser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participation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Planifiez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jour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afin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puissent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attendre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ces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moments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enthousiasme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35896" y="1515556"/>
            <a:ext cx="55081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000" dirty="0" smtClean="0">
                <a:latin typeface="Arial" pitchFamily="34" charset="0"/>
                <a:cs typeface="Arial" pitchFamily="34" charset="0"/>
              </a:rPr>
              <a:t>Ces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moments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servent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former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sentiment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si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sécurité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familiale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l’un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pricipaux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objectifs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d’un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parent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ferme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tendre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908720"/>
            <a:ext cx="56166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4</a:t>
            </a:r>
            <a:r>
              <a:rPr lang="es-ES" sz="3600" dirty="0" smtClean="0"/>
              <a:t>.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É</a:t>
            </a:r>
            <a:r>
              <a:rPr lang="es-ES" sz="4000" b="1" dirty="0" err="1" smtClean="0"/>
              <a:t>tablissez</a:t>
            </a:r>
            <a:r>
              <a:rPr lang="es-ES" sz="4000" b="1" dirty="0" smtClean="0"/>
              <a:t> des  </a:t>
            </a:r>
            <a:r>
              <a:rPr lang="es-ES" sz="4000" b="1" dirty="0" err="1" smtClean="0"/>
              <a:t>traditions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familiales</a:t>
            </a:r>
            <a:r>
              <a:rPr lang="es-ES" sz="4000" b="1" dirty="0" smtClean="0"/>
              <a:t>.</a:t>
            </a:r>
            <a:endParaRPr lang="es-ES" sz="3600" b="1" dirty="0" smtClean="0"/>
          </a:p>
          <a:p>
            <a:endParaRPr lang="es-ES" sz="2400" dirty="0" smtClean="0"/>
          </a:p>
          <a:p>
            <a:r>
              <a:rPr lang="es-ES" sz="3600" dirty="0" smtClean="0"/>
              <a:t>Les </a:t>
            </a:r>
            <a:r>
              <a:rPr lang="es-ES" sz="3600" dirty="0" err="1" smtClean="0"/>
              <a:t>événements</a:t>
            </a:r>
            <a:r>
              <a:rPr lang="es-ES" sz="3600" dirty="0" smtClean="0"/>
              <a:t> </a:t>
            </a:r>
            <a:r>
              <a:rPr lang="es-ES" sz="3600" dirty="0" err="1" smtClean="0"/>
              <a:t>familiaux</a:t>
            </a:r>
            <a:r>
              <a:rPr lang="es-ES" sz="3600" dirty="0" smtClean="0"/>
              <a:t> </a:t>
            </a:r>
            <a:r>
              <a:rPr lang="es-ES" sz="3600" dirty="0" err="1" smtClean="0"/>
              <a:t>planifiés</a:t>
            </a:r>
            <a:r>
              <a:rPr lang="es-ES" sz="3600" dirty="0" smtClean="0"/>
              <a:t>, </a:t>
            </a:r>
            <a:r>
              <a:rPr lang="es-ES" sz="3600" dirty="0" err="1" smtClean="0"/>
              <a:t>répétés</a:t>
            </a:r>
            <a:r>
              <a:rPr lang="es-ES" sz="3600" dirty="0" smtClean="0"/>
              <a:t> </a:t>
            </a:r>
            <a:r>
              <a:rPr lang="es-ES" sz="3600" dirty="0" err="1" smtClean="0"/>
              <a:t>souvent</a:t>
            </a:r>
            <a:r>
              <a:rPr lang="es-ES" sz="3600" dirty="0" smtClean="0"/>
              <a:t>, </a:t>
            </a:r>
            <a:r>
              <a:rPr lang="es-ES" sz="3600" dirty="0" err="1" smtClean="0"/>
              <a:t>adoptent</a:t>
            </a:r>
            <a:r>
              <a:rPr lang="es-ES" sz="3600" dirty="0" smtClean="0"/>
              <a:t> les </a:t>
            </a:r>
            <a:r>
              <a:rPr lang="es-ES" sz="3600" dirty="0" err="1" smtClean="0"/>
              <a:t>caractéritiques</a:t>
            </a:r>
            <a:r>
              <a:rPr lang="es-ES" sz="3600" dirty="0" smtClean="0"/>
              <a:t> </a:t>
            </a:r>
            <a:r>
              <a:rPr lang="es-ES" sz="3600" dirty="0" err="1" smtClean="0"/>
              <a:t>spéciales</a:t>
            </a:r>
            <a:r>
              <a:rPr lang="es-ES" sz="3600" dirty="0" smtClean="0"/>
              <a:t> </a:t>
            </a:r>
            <a:r>
              <a:rPr lang="es-ES" sz="3600" dirty="0" err="1" smtClean="0"/>
              <a:t>qui</a:t>
            </a:r>
            <a:r>
              <a:rPr lang="es-ES" sz="3600" dirty="0" smtClean="0"/>
              <a:t> </a:t>
            </a:r>
            <a:r>
              <a:rPr lang="es-ES" sz="3600" dirty="0" err="1" smtClean="0"/>
              <a:t>différentient</a:t>
            </a:r>
            <a:r>
              <a:rPr lang="es-ES" sz="3600" dirty="0" smtClean="0"/>
              <a:t> une </a:t>
            </a:r>
            <a:r>
              <a:rPr lang="es-ES" sz="3600" dirty="0" err="1" smtClean="0"/>
              <a:t>famille</a:t>
            </a:r>
            <a:r>
              <a:rPr lang="es-ES" sz="3600" dirty="0" smtClean="0"/>
              <a:t> </a:t>
            </a:r>
            <a:r>
              <a:rPr lang="es-ES" sz="3600" dirty="0" err="1" smtClean="0"/>
              <a:t>d’une</a:t>
            </a:r>
            <a:r>
              <a:rPr lang="es-ES" sz="3600" dirty="0" smtClean="0"/>
              <a:t> </a:t>
            </a:r>
            <a:r>
              <a:rPr lang="es-ES" sz="3600" dirty="0" err="1" smtClean="0"/>
              <a:t>autre</a:t>
            </a:r>
            <a:r>
              <a:rPr lang="es-ES" sz="3600" dirty="0" smtClean="0"/>
              <a:t>. Ce </a:t>
            </a:r>
            <a:r>
              <a:rPr lang="es-ES" sz="3600" dirty="0" err="1" smtClean="0"/>
              <a:t>sont</a:t>
            </a:r>
            <a:r>
              <a:rPr lang="es-ES" sz="3600" dirty="0" smtClean="0"/>
              <a:t> des </a:t>
            </a:r>
            <a:r>
              <a:rPr lang="es-ES" sz="3600" dirty="0" err="1" smtClean="0"/>
              <a:t>traditions</a:t>
            </a:r>
            <a:r>
              <a:rPr lang="es-ES" sz="3600" dirty="0" smtClean="0"/>
              <a:t> </a:t>
            </a:r>
            <a:r>
              <a:rPr lang="es-ES" sz="3600" dirty="0" err="1" smtClean="0"/>
              <a:t>familiales</a:t>
            </a:r>
            <a:r>
              <a:rPr lang="es-ES" sz="3600" dirty="0" smtClean="0"/>
              <a:t>.</a:t>
            </a:r>
            <a:endParaRPr lang="es-E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3888" y="1549236"/>
            <a:ext cx="54360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 Il y </a:t>
            </a:r>
            <a:r>
              <a:rPr lang="fr-FR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un moment pour tout, un temps pour toute chose sous le </a:t>
            </a:r>
            <a:r>
              <a:rPr lang="fr-FR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ciel »</a:t>
            </a:r>
            <a:r>
              <a:rPr lang="fr-FR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E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s-ES" sz="4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Écclésiaste</a:t>
            </a:r>
            <a:r>
              <a:rPr lang="es-E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3.1)</a:t>
            </a:r>
            <a:endParaRPr lang="es-ES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13763" y="426150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1596856"/>
            <a:ext cx="540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Célébrer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traditions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familiales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affirmation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comprennent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comment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faire que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aille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bien.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1484784"/>
            <a:ext cx="554461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i="1" dirty="0" smtClean="0">
                <a:latin typeface="Arial" pitchFamily="34" charset="0"/>
                <a:cs typeface="Arial" pitchFamily="34" charset="0"/>
              </a:rPr>
              <a:t>“Les </a:t>
            </a:r>
            <a:r>
              <a:rPr lang="es-MX" sz="3200" i="1" dirty="0" err="1" smtClean="0">
                <a:latin typeface="Arial" pitchFamily="34" charset="0"/>
                <a:cs typeface="Arial" pitchFamily="34" charset="0"/>
              </a:rPr>
              <a:t>coeurs</a:t>
            </a:r>
            <a:r>
              <a:rPr lang="es-MX" sz="3200" i="1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sz="3200" dirty="0" smtClean="0"/>
              <a:t>parents et des </a:t>
            </a:r>
            <a:r>
              <a:rPr lang="en-US" sz="3200" dirty="0" err="1" smtClean="0"/>
              <a:t>enfants</a:t>
            </a:r>
            <a:r>
              <a:rPr lang="en-US" sz="3200" dirty="0" smtClean="0"/>
              <a:t> </a:t>
            </a:r>
            <a:r>
              <a:rPr lang="en-US" sz="3200" dirty="0" err="1" smtClean="0"/>
              <a:t>ont</a:t>
            </a:r>
            <a:r>
              <a:rPr lang="en-US" sz="3200" dirty="0" smtClean="0"/>
              <a:t> </a:t>
            </a:r>
            <a:r>
              <a:rPr lang="en-US" sz="3200" dirty="0" err="1" smtClean="0"/>
              <a:t>besoin</a:t>
            </a:r>
            <a:r>
              <a:rPr lang="en-US" sz="3200" dirty="0" smtClean="0"/>
              <a:t> d’être </a:t>
            </a:r>
            <a:r>
              <a:rPr lang="en-US" sz="3200" dirty="0" err="1" smtClean="0"/>
              <a:t>solidement</a:t>
            </a:r>
            <a:r>
              <a:rPr lang="en-US" sz="3200" dirty="0" smtClean="0"/>
              <a:t> </a:t>
            </a:r>
            <a:r>
              <a:rPr lang="en-US" sz="3200" dirty="0" err="1" smtClean="0"/>
              <a:t>soudés</a:t>
            </a:r>
            <a:r>
              <a:rPr lang="en-US" sz="3200" dirty="0" smtClean="0"/>
              <a:t> ensemble, </a:t>
            </a:r>
            <a:r>
              <a:rPr lang="en-US" sz="3200" dirty="0" err="1" smtClean="0"/>
              <a:t>afin</a:t>
            </a:r>
            <a:r>
              <a:rPr lang="en-US" sz="3200" dirty="0" smtClean="0"/>
              <a:t> </a:t>
            </a:r>
            <a:r>
              <a:rPr lang="en-US" sz="3200" dirty="0" err="1" smtClean="0"/>
              <a:t>qu’en</a:t>
            </a:r>
            <a:r>
              <a:rPr lang="en-US" sz="3200" dirty="0" smtClean="0"/>
              <a:t> </a:t>
            </a:r>
            <a:r>
              <a:rPr lang="en-US" sz="3200" dirty="0" err="1" smtClean="0"/>
              <a:t>tant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famille</a:t>
            </a:r>
            <a:r>
              <a:rPr lang="en-US" sz="3200" dirty="0" smtClean="0"/>
              <a:t>, </a:t>
            </a:r>
            <a:r>
              <a:rPr lang="en-US" sz="3200" dirty="0" err="1" smtClean="0"/>
              <a:t>ils</a:t>
            </a:r>
            <a:r>
              <a:rPr lang="en-US" sz="3200" dirty="0" smtClean="0"/>
              <a:t> </a:t>
            </a:r>
            <a:r>
              <a:rPr lang="en-US" sz="3200" dirty="0" err="1" smtClean="0"/>
              <a:t>puissent</a:t>
            </a:r>
            <a:r>
              <a:rPr lang="en-US" sz="3200" dirty="0" smtClean="0"/>
              <a:t> </a:t>
            </a:r>
            <a:r>
              <a:rPr lang="en-US" sz="3200" dirty="0" err="1" smtClean="0"/>
              <a:t>être</a:t>
            </a:r>
            <a:r>
              <a:rPr lang="en-US" sz="3200" dirty="0" smtClean="0"/>
              <a:t> des </a:t>
            </a:r>
            <a:r>
              <a:rPr lang="en-US" sz="3200" dirty="0" err="1" smtClean="0"/>
              <a:t>canaux</a:t>
            </a:r>
            <a:r>
              <a:rPr lang="en-US" sz="3200" dirty="0" smtClean="0"/>
              <a:t> à travers </a:t>
            </a:r>
            <a:r>
              <a:rPr lang="en-US" sz="3200" dirty="0" err="1" smtClean="0"/>
              <a:t>lesquels</a:t>
            </a:r>
            <a:r>
              <a:rPr lang="en-US" sz="3200" dirty="0" smtClean="0"/>
              <a:t> </a:t>
            </a:r>
            <a:r>
              <a:rPr lang="en-US" sz="3200" dirty="0" err="1" smtClean="0"/>
              <a:t>coulent</a:t>
            </a:r>
            <a:r>
              <a:rPr lang="en-US" sz="3200" dirty="0" smtClean="0"/>
              <a:t> à </a:t>
            </a:r>
            <a:r>
              <a:rPr lang="en-US" sz="3200" dirty="0" err="1" smtClean="0"/>
              <a:t>flots</a:t>
            </a:r>
            <a:r>
              <a:rPr lang="en-US" sz="3200" dirty="0" smtClean="0"/>
              <a:t> la </a:t>
            </a:r>
            <a:r>
              <a:rPr lang="en-US" sz="3200" dirty="0" err="1" smtClean="0"/>
              <a:t>sagesse</a:t>
            </a:r>
            <a:r>
              <a:rPr lang="en-US" sz="3200" dirty="0" smtClean="0"/>
              <a:t>, la </a:t>
            </a:r>
            <a:r>
              <a:rPr lang="en-US" sz="3200" dirty="0" err="1" smtClean="0"/>
              <a:t>vertu</a:t>
            </a:r>
            <a:r>
              <a:rPr lang="en-US" sz="3200" dirty="0" smtClean="0"/>
              <a:t>, la </a:t>
            </a:r>
            <a:r>
              <a:rPr lang="en-US" sz="3200" dirty="0" err="1" smtClean="0"/>
              <a:t>tolérance</a:t>
            </a:r>
            <a:r>
              <a:rPr lang="en-US" sz="3200" dirty="0" smtClean="0"/>
              <a:t>, la </a:t>
            </a:r>
            <a:r>
              <a:rPr lang="en-US" sz="3200" dirty="0" err="1" smtClean="0"/>
              <a:t>gentillesse</a:t>
            </a:r>
            <a:r>
              <a:rPr lang="en-US" sz="3200" dirty="0" smtClean="0"/>
              <a:t> et </a:t>
            </a:r>
            <a:r>
              <a:rPr lang="en-US" sz="3200" dirty="0" err="1" smtClean="0"/>
              <a:t>l’amour</a:t>
            </a:r>
            <a:r>
              <a:rPr lang="en-US" sz="3200" dirty="0" smtClean="0"/>
              <a:t>.”</a:t>
            </a:r>
            <a:endParaRPr lang="es-MX" sz="3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1600" dirty="0" smtClean="0"/>
          </a:p>
          <a:p>
            <a:pPr algn="just"/>
            <a:endParaRPr lang="es-MX" sz="1600" dirty="0" smtClean="0"/>
          </a:p>
          <a:p>
            <a:pPr algn="r"/>
            <a:r>
              <a:rPr lang="es-MX" sz="2000" dirty="0" smtClean="0"/>
              <a:t>Ellen G. White,</a:t>
            </a:r>
          </a:p>
          <a:p>
            <a:pPr algn="r"/>
            <a:r>
              <a:rPr lang="es-MX" sz="2000" dirty="0" err="1" smtClean="0"/>
              <a:t>Écrivain</a:t>
            </a:r>
            <a:r>
              <a:rPr lang="es-MX" sz="2000" dirty="0" smtClean="0"/>
              <a:t> et </a:t>
            </a:r>
            <a:r>
              <a:rPr lang="es-MX" sz="2000" dirty="0" err="1" smtClean="0"/>
              <a:t>mère</a:t>
            </a:r>
            <a:r>
              <a:rPr lang="es-MX" sz="2000" dirty="0" smtClean="0"/>
              <a:t> </a:t>
            </a:r>
            <a:r>
              <a:rPr lang="es-MX" sz="2000" dirty="0" err="1" smtClean="0"/>
              <a:t>chrétiens</a:t>
            </a:r>
            <a:endParaRPr lang="es-ES_tradnl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164288" y="5949280"/>
            <a:ext cx="1736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Page 67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563888" y="2270482"/>
            <a:ext cx="53640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Feuille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d’activités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traditions</a:t>
            </a:r>
            <a:r>
              <a:rPr lang="es-E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400" dirty="0" err="1" smtClean="0">
                <a:latin typeface="Arial" pitchFamily="34" charset="0"/>
                <a:cs typeface="Arial" pitchFamily="34" charset="0"/>
              </a:rPr>
              <a:t>familiales</a:t>
            </a:r>
            <a:endParaRPr lang="es-ES" sz="4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402708" y="908720"/>
            <a:ext cx="1154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err="1" smtClean="0">
                <a:solidFill>
                  <a:schemeClr val="bg2">
                    <a:lumMod val="25000"/>
                  </a:schemeClr>
                </a:solidFill>
              </a:rPr>
              <a:t>Activité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908720"/>
            <a:ext cx="547260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 smtClean="0">
                <a:solidFill>
                  <a:srgbClr val="00B050"/>
                </a:solidFill>
              </a:rPr>
              <a:t>Prendre</a:t>
            </a:r>
            <a:r>
              <a:rPr lang="es-ES" sz="3200" b="1" dirty="0" smtClean="0">
                <a:solidFill>
                  <a:srgbClr val="00B050"/>
                </a:solidFill>
              </a:rPr>
              <a:t> </a:t>
            </a:r>
            <a:r>
              <a:rPr lang="es-ES" sz="3200" b="1" dirty="0" err="1" smtClean="0">
                <a:solidFill>
                  <a:srgbClr val="00B050"/>
                </a:solidFill>
              </a:rPr>
              <a:t>l’engagement</a:t>
            </a:r>
            <a:r>
              <a:rPr lang="es-ES" sz="3200" b="1" dirty="0" smtClean="0">
                <a:solidFill>
                  <a:srgbClr val="00B050"/>
                </a:solidFill>
              </a:rPr>
              <a:t>           </a:t>
            </a:r>
            <a:r>
              <a:rPr lang="es-ES" sz="3200" b="1" dirty="0" err="1" smtClean="0">
                <a:solidFill>
                  <a:srgbClr val="00B050"/>
                </a:solidFill>
              </a:rPr>
              <a:t>d’une</a:t>
            </a:r>
            <a:r>
              <a:rPr lang="es-ES" sz="3200" b="1" dirty="0" smtClean="0">
                <a:solidFill>
                  <a:srgbClr val="00B050"/>
                </a:solidFill>
              </a:rPr>
              <a:t> vie </a:t>
            </a:r>
            <a:r>
              <a:rPr lang="es-ES" sz="3200" b="1" dirty="0" err="1" smtClean="0">
                <a:solidFill>
                  <a:srgbClr val="00B050"/>
                </a:solidFill>
              </a:rPr>
              <a:t>d’expériences</a:t>
            </a:r>
            <a:r>
              <a:rPr lang="es-ES" sz="3200" b="1" dirty="0" smtClean="0">
                <a:solidFill>
                  <a:srgbClr val="00B050"/>
                </a:solidFill>
              </a:rPr>
              <a:t> </a:t>
            </a:r>
            <a:r>
              <a:rPr lang="es-ES" sz="3200" b="1" dirty="0" err="1" smtClean="0">
                <a:solidFill>
                  <a:srgbClr val="00B050"/>
                </a:solidFill>
              </a:rPr>
              <a:t>quotidiennes</a:t>
            </a:r>
            <a:r>
              <a:rPr lang="es-ES" sz="3200" b="1" dirty="0" smtClean="0">
                <a:solidFill>
                  <a:srgbClr val="00B050"/>
                </a:solidFill>
              </a:rPr>
              <a:t> </a:t>
            </a:r>
            <a:r>
              <a:rPr lang="es-ES" sz="3200" b="1" dirty="0" err="1" smtClean="0">
                <a:solidFill>
                  <a:srgbClr val="00B050"/>
                </a:solidFill>
              </a:rPr>
              <a:t>vous</a:t>
            </a:r>
            <a:r>
              <a:rPr lang="es-ES" sz="3200" b="1" dirty="0" smtClean="0">
                <a:solidFill>
                  <a:srgbClr val="00B050"/>
                </a:solidFill>
              </a:rPr>
              <a:t> </a:t>
            </a:r>
            <a:r>
              <a:rPr lang="es-ES" sz="3200" b="1" dirty="0" err="1" smtClean="0">
                <a:solidFill>
                  <a:srgbClr val="00B050"/>
                </a:solidFill>
              </a:rPr>
              <a:t>permettant</a:t>
            </a:r>
            <a:r>
              <a:rPr lang="es-ES" sz="3200" b="1" dirty="0" smtClean="0">
                <a:solidFill>
                  <a:srgbClr val="00B050"/>
                </a:solidFill>
              </a:rPr>
              <a:t> </a:t>
            </a:r>
            <a:r>
              <a:rPr lang="es-ES" sz="3200" b="1" dirty="0" err="1" smtClean="0">
                <a:solidFill>
                  <a:srgbClr val="00B050"/>
                </a:solidFill>
              </a:rPr>
              <a:t>d’établir</a:t>
            </a:r>
            <a:r>
              <a:rPr lang="es-ES" sz="3200" b="1" dirty="0" smtClean="0">
                <a:solidFill>
                  <a:srgbClr val="00B050"/>
                </a:solidFill>
              </a:rPr>
              <a:t> un </a:t>
            </a:r>
            <a:r>
              <a:rPr lang="es-ES" sz="3200" b="1" dirty="0" err="1" smtClean="0">
                <a:solidFill>
                  <a:srgbClr val="00B050"/>
                </a:solidFill>
              </a:rPr>
              <a:t>lien</a:t>
            </a:r>
            <a:r>
              <a:rPr lang="es-ES" sz="3200" b="1" dirty="0" smtClean="0">
                <a:solidFill>
                  <a:srgbClr val="00B050"/>
                </a:solidFill>
              </a:rPr>
              <a:t>.</a:t>
            </a:r>
            <a:endParaRPr lang="es-ES" sz="3200" dirty="0" smtClean="0"/>
          </a:p>
          <a:p>
            <a:endParaRPr lang="es-ES" sz="3200" b="1" dirty="0" smtClean="0">
              <a:solidFill>
                <a:srgbClr val="00B050"/>
              </a:solidFill>
            </a:endParaRPr>
          </a:p>
          <a:p>
            <a:r>
              <a:rPr lang="es-ES" sz="3000" dirty="0" smtClean="0"/>
              <a:t>Le </a:t>
            </a:r>
            <a:r>
              <a:rPr lang="es-ES" sz="3000" dirty="0" err="1" smtClean="0"/>
              <a:t>lien</a:t>
            </a:r>
            <a:r>
              <a:rPr lang="es-ES" sz="3000" dirty="0" smtClean="0"/>
              <a:t> à </a:t>
            </a:r>
            <a:r>
              <a:rPr lang="es-ES" sz="3000" dirty="0" err="1" smtClean="0"/>
              <a:t>créer</a:t>
            </a:r>
            <a:r>
              <a:rPr lang="es-ES" sz="3000" dirty="0" smtClean="0"/>
              <a:t> </a:t>
            </a:r>
            <a:r>
              <a:rPr lang="es-ES" sz="3000" dirty="0" err="1" smtClean="0"/>
              <a:t>n’est</a:t>
            </a:r>
            <a:r>
              <a:rPr lang="es-ES" sz="3000" dirty="0" smtClean="0"/>
              <a:t> </a:t>
            </a:r>
            <a:r>
              <a:rPr lang="es-ES" sz="3000" dirty="0" err="1" smtClean="0"/>
              <a:t>pas</a:t>
            </a:r>
            <a:r>
              <a:rPr lang="es-ES" sz="3000" dirty="0" smtClean="0"/>
              <a:t> un </a:t>
            </a:r>
            <a:r>
              <a:rPr lang="es-ES" sz="3000" dirty="0" err="1" smtClean="0"/>
              <a:t>attachement</a:t>
            </a:r>
            <a:r>
              <a:rPr lang="es-ES" sz="3000" dirty="0" smtClean="0"/>
              <a:t> </a:t>
            </a:r>
            <a:r>
              <a:rPr lang="es-ES" sz="3000" dirty="0" err="1" smtClean="0"/>
              <a:t>fantastique</a:t>
            </a:r>
            <a:r>
              <a:rPr lang="es-ES" sz="3000" dirty="0" smtClean="0"/>
              <a:t> </a:t>
            </a:r>
            <a:r>
              <a:rPr lang="es-ES" sz="3000" dirty="0" err="1" smtClean="0"/>
              <a:t>qui</a:t>
            </a:r>
            <a:r>
              <a:rPr lang="es-ES" sz="3000" dirty="0" smtClean="0"/>
              <a:t> dure </a:t>
            </a:r>
            <a:r>
              <a:rPr lang="es-ES" sz="3000" dirty="0" err="1" smtClean="0"/>
              <a:t>toute</a:t>
            </a:r>
            <a:r>
              <a:rPr lang="es-ES" sz="3000" dirty="0" smtClean="0"/>
              <a:t> la vie. Ce </a:t>
            </a:r>
            <a:r>
              <a:rPr lang="es-ES" sz="3000" dirty="0" err="1" smtClean="0"/>
              <a:t>lien</a:t>
            </a:r>
            <a:r>
              <a:rPr lang="es-ES" sz="3000" dirty="0" smtClean="0"/>
              <a:t> </a:t>
            </a:r>
            <a:r>
              <a:rPr lang="es-ES" sz="3000" dirty="0" err="1" smtClean="0"/>
              <a:t>est</a:t>
            </a:r>
            <a:r>
              <a:rPr lang="es-ES" sz="3000" dirty="0" smtClean="0"/>
              <a:t> un </a:t>
            </a:r>
            <a:r>
              <a:rPr lang="es-ES" sz="3000" dirty="0" err="1" smtClean="0"/>
              <a:t>processus</a:t>
            </a:r>
            <a:r>
              <a:rPr lang="es-ES" sz="3000" dirty="0" smtClean="0"/>
              <a:t> </a:t>
            </a:r>
            <a:r>
              <a:rPr lang="es-ES" sz="3000" dirty="0" err="1" smtClean="0"/>
              <a:t>quotidien</a:t>
            </a:r>
            <a:r>
              <a:rPr lang="es-ES" sz="3000" dirty="0" smtClean="0"/>
              <a:t> de </a:t>
            </a:r>
            <a:r>
              <a:rPr lang="es-ES" sz="3000" dirty="0" err="1" smtClean="0"/>
              <a:t>construction</a:t>
            </a:r>
            <a:r>
              <a:rPr lang="es-ES" sz="3000" dirty="0" smtClean="0"/>
              <a:t> </a:t>
            </a:r>
            <a:r>
              <a:rPr lang="es-ES" sz="3000" dirty="0" err="1" smtClean="0"/>
              <a:t>d’une</a:t>
            </a:r>
            <a:r>
              <a:rPr lang="es-ES" sz="3000" dirty="0" smtClean="0"/>
              <a:t> </a:t>
            </a:r>
            <a:r>
              <a:rPr lang="es-ES" sz="3000" dirty="0" err="1" smtClean="0"/>
              <a:t>relation</a:t>
            </a:r>
            <a:r>
              <a:rPr lang="es-ES" sz="3000" dirty="0" smtClean="0"/>
              <a:t>, et </a:t>
            </a:r>
            <a:r>
              <a:rPr lang="es-ES" sz="3000" dirty="0" err="1" smtClean="0"/>
              <a:t>doit</a:t>
            </a:r>
            <a:r>
              <a:rPr lang="es-ES" sz="3000" dirty="0" smtClean="0"/>
              <a:t> </a:t>
            </a:r>
            <a:r>
              <a:rPr lang="es-ES" sz="3000" dirty="0" err="1" smtClean="0"/>
              <a:t>passer</a:t>
            </a:r>
            <a:r>
              <a:rPr lang="es-ES" sz="3000" dirty="0" smtClean="0"/>
              <a:t> par </a:t>
            </a:r>
            <a:r>
              <a:rPr lang="es-ES" sz="3000" dirty="0" err="1" smtClean="0"/>
              <a:t>toutes</a:t>
            </a:r>
            <a:r>
              <a:rPr lang="es-ES" sz="3000" dirty="0" smtClean="0"/>
              <a:t> les </a:t>
            </a:r>
            <a:r>
              <a:rPr lang="es-ES" sz="3000" dirty="0" err="1" smtClean="0"/>
              <a:t>étapes</a:t>
            </a:r>
            <a:r>
              <a:rPr lang="es-ES" sz="3000" dirty="0" smtClean="0"/>
              <a:t> de </a:t>
            </a:r>
            <a:r>
              <a:rPr lang="es-ES" sz="3000" dirty="0" err="1" smtClean="0"/>
              <a:t>développement</a:t>
            </a:r>
            <a:r>
              <a:rPr lang="es-ES" sz="3000" dirty="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635896" y="1519039"/>
            <a:ext cx="53285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important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d’établir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liens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car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l’intimité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assure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influence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 Les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apprennent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et des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instituteurs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assis</a:t>
            </a:r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 plus </a:t>
            </a:r>
            <a:r>
              <a:rPr lang="es-ES" sz="3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près</a:t>
            </a:r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d’eux</a:t>
            </a:r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635896" y="1498714"/>
            <a:ext cx="525658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acceptent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correction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part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ceux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sûrs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d’être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aimés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adolescents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informent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décision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fumer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non,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d’utiliser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non des drogues,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déterminé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par la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3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3300" dirty="0" smtClean="0">
                <a:latin typeface="Arial" pitchFamily="34" charset="0"/>
                <a:cs typeface="Arial" pitchFamily="34" charset="0"/>
              </a:rPr>
              <a:t>.  </a:t>
            </a:r>
            <a:endParaRPr lang="es-ES" sz="3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779912" y="1508006"/>
            <a:ext cx="49685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400" b="1" dirty="0" err="1" smtClean="0">
                <a:solidFill>
                  <a:srgbClr val="00B050"/>
                </a:solidFill>
              </a:rPr>
              <a:t>Comment</a:t>
            </a:r>
            <a:r>
              <a:rPr lang="es-ES" sz="3400" b="1" dirty="0" smtClean="0">
                <a:solidFill>
                  <a:srgbClr val="00B050"/>
                </a:solidFill>
              </a:rPr>
              <a:t> les </a:t>
            </a:r>
            <a:r>
              <a:rPr lang="es-ES" sz="3400" b="1" dirty="0" err="1" smtClean="0">
                <a:solidFill>
                  <a:srgbClr val="00B050"/>
                </a:solidFill>
              </a:rPr>
              <a:t>sens</a:t>
            </a:r>
            <a:r>
              <a:rPr lang="es-ES" sz="3400" b="1" dirty="0" smtClean="0">
                <a:solidFill>
                  <a:srgbClr val="00B050"/>
                </a:solidFill>
              </a:rPr>
              <a:t>  </a:t>
            </a:r>
            <a:r>
              <a:rPr lang="es-ES" sz="3400" b="1" dirty="0" err="1" smtClean="0">
                <a:solidFill>
                  <a:srgbClr val="00B050"/>
                </a:solidFill>
              </a:rPr>
              <a:t>contribuent-ils</a:t>
            </a:r>
            <a:r>
              <a:rPr lang="es-ES" sz="3400" b="1" dirty="0" smtClean="0">
                <a:solidFill>
                  <a:srgbClr val="00B050"/>
                </a:solidFill>
              </a:rPr>
              <a:t> à </a:t>
            </a:r>
            <a:r>
              <a:rPr lang="es-ES" sz="3400" b="1" dirty="0" err="1" smtClean="0">
                <a:solidFill>
                  <a:srgbClr val="00B050"/>
                </a:solidFill>
              </a:rPr>
              <a:t>cet</a:t>
            </a:r>
            <a:r>
              <a:rPr lang="es-ES" sz="3400" b="1" dirty="0" smtClean="0">
                <a:solidFill>
                  <a:srgbClr val="00B050"/>
                </a:solidFill>
              </a:rPr>
              <a:t>  </a:t>
            </a:r>
            <a:r>
              <a:rPr lang="es-ES" sz="3400" b="1" dirty="0" err="1" smtClean="0">
                <a:solidFill>
                  <a:srgbClr val="00B050"/>
                </a:solidFill>
              </a:rPr>
              <a:t>attachement</a:t>
            </a:r>
            <a:r>
              <a:rPr lang="es-ES" sz="3400" b="1" dirty="0" smtClean="0">
                <a:solidFill>
                  <a:srgbClr val="00B050"/>
                </a:solidFill>
              </a:rPr>
              <a:t>  </a:t>
            </a:r>
          </a:p>
          <a:p>
            <a:endParaRPr lang="es-ES" sz="3400" dirty="0" smtClean="0"/>
          </a:p>
          <a:p>
            <a:pPr algn="ctr"/>
            <a:r>
              <a:rPr lang="es-ES" sz="3400" dirty="0" err="1" smtClean="0"/>
              <a:t>L’attachement</a:t>
            </a:r>
            <a:r>
              <a:rPr lang="es-ES" sz="3400" dirty="0" smtClean="0"/>
              <a:t> se </a:t>
            </a:r>
            <a:r>
              <a:rPr lang="es-ES" sz="3400" dirty="0" err="1" smtClean="0"/>
              <a:t>produit</a:t>
            </a:r>
            <a:r>
              <a:rPr lang="es-ES" sz="3400" dirty="0" smtClean="0"/>
              <a:t> </a:t>
            </a:r>
            <a:r>
              <a:rPr lang="es-ES" sz="3400" dirty="0" err="1" smtClean="0"/>
              <a:t>dans</a:t>
            </a:r>
            <a:r>
              <a:rPr lang="es-ES" sz="3400" dirty="0" smtClean="0"/>
              <a:t> la </a:t>
            </a:r>
            <a:r>
              <a:rPr lang="es-ES" sz="3400" dirty="0" err="1" smtClean="0"/>
              <a:t>relation</a:t>
            </a:r>
            <a:r>
              <a:rPr lang="es-ES" sz="3400" dirty="0" smtClean="0"/>
              <a:t> à la </a:t>
            </a:r>
            <a:r>
              <a:rPr lang="es-ES" sz="3400" dirty="0" err="1" smtClean="0"/>
              <a:t>faveur</a:t>
            </a:r>
            <a:r>
              <a:rPr lang="es-ES" sz="3400" dirty="0" smtClean="0"/>
              <a:t> des </a:t>
            </a:r>
            <a:r>
              <a:rPr lang="es-ES" sz="3400" dirty="0" err="1" smtClean="0"/>
              <a:t>moments</a:t>
            </a:r>
            <a:r>
              <a:rPr lang="es-ES" sz="3400" dirty="0" smtClean="0"/>
              <a:t> </a:t>
            </a:r>
            <a:r>
              <a:rPr lang="es-ES" sz="3400" dirty="0" err="1" smtClean="0"/>
              <a:t>d’interaction</a:t>
            </a:r>
            <a:r>
              <a:rPr lang="es-ES" sz="3400" dirty="0" smtClean="0"/>
              <a:t> intense, </a:t>
            </a:r>
            <a:r>
              <a:rPr lang="es-ES" sz="3400" dirty="0" err="1" smtClean="0"/>
              <a:t>sans</a:t>
            </a:r>
            <a:r>
              <a:rPr lang="es-ES" sz="3400" dirty="0" smtClean="0"/>
              <a:t>  </a:t>
            </a:r>
            <a:r>
              <a:rPr lang="es-ES" sz="3400" dirty="0" err="1" smtClean="0"/>
              <a:t>interruptions</a:t>
            </a:r>
            <a:r>
              <a:rPr lang="es-ES" sz="3400" dirty="0" smtClean="0"/>
              <a:t> </a:t>
            </a:r>
            <a:r>
              <a:rPr lang="es-ES" sz="3400" dirty="0" err="1" smtClean="0"/>
              <a:t>passés</a:t>
            </a:r>
            <a:r>
              <a:rPr lang="es-ES" sz="3400" dirty="0" smtClean="0"/>
              <a:t> </a:t>
            </a:r>
            <a:r>
              <a:rPr lang="es-ES" sz="3400" dirty="0" err="1" smtClean="0"/>
              <a:t>avec</a:t>
            </a:r>
            <a:r>
              <a:rPr lang="es-ES" sz="3400" dirty="0" smtClean="0"/>
              <a:t> </a:t>
            </a:r>
            <a:r>
              <a:rPr lang="es-ES" sz="3400" dirty="0" err="1" smtClean="0"/>
              <a:t>l’enfant</a:t>
            </a:r>
            <a:r>
              <a:rPr lang="es-ES" sz="3400" dirty="0" smtClean="0"/>
              <a:t>.</a:t>
            </a:r>
            <a:endParaRPr lang="es-ES" sz="3400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55368" y="1124744"/>
            <a:ext cx="56886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11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800" i="1" spc="300" dirty="0" err="1" smtClean="0">
                <a:latin typeface="+mj-lt"/>
                <a:cs typeface="Arial" pitchFamily="34" charset="0"/>
              </a:rPr>
              <a:t>L’engagement</a:t>
            </a:r>
            <a:r>
              <a:rPr lang="es-ES" sz="48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i="1" spc="300" dirty="0" err="1" smtClean="0">
                <a:latin typeface="+mj-lt"/>
                <a:cs typeface="Arial" pitchFamily="34" charset="0"/>
              </a:rPr>
              <a:t>d’être</a:t>
            </a:r>
            <a:r>
              <a:rPr lang="es-ES" sz="48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i="1" spc="300" dirty="0" err="1" smtClean="0">
                <a:latin typeface="+mj-lt"/>
                <a:cs typeface="Arial" pitchFamily="34" charset="0"/>
              </a:rPr>
              <a:t>là</a:t>
            </a:r>
            <a:r>
              <a:rPr lang="es-ES" sz="48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i="1" spc="300" dirty="0" err="1" smtClean="0">
                <a:latin typeface="+mj-lt"/>
                <a:cs typeface="Arial" pitchFamily="34" charset="0"/>
              </a:rPr>
              <a:t>chaque</a:t>
            </a:r>
            <a:r>
              <a:rPr lang="es-ES" sz="48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i="1" spc="300" dirty="0" err="1" smtClean="0">
                <a:latin typeface="+mj-lt"/>
                <a:cs typeface="Arial" pitchFamily="34" charset="0"/>
              </a:rPr>
              <a:t>jour</a:t>
            </a:r>
            <a:r>
              <a:rPr lang="es-ES" sz="48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i="1" spc="300" dirty="0" err="1" smtClean="0">
                <a:latin typeface="+mj-lt"/>
                <a:cs typeface="Arial" pitchFamily="34" charset="0"/>
              </a:rPr>
              <a:t>construit</a:t>
            </a:r>
            <a:r>
              <a:rPr lang="es-ES" sz="4800" i="1" spc="300" dirty="0" smtClean="0">
                <a:latin typeface="+mj-lt"/>
                <a:cs typeface="Arial" pitchFamily="34" charset="0"/>
              </a:rPr>
              <a:t> les </a:t>
            </a:r>
            <a:r>
              <a:rPr lang="es-ES" sz="4800" i="1" spc="300" dirty="0" err="1" smtClean="0">
                <a:latin typeface="+mj-lt"/>
                <a:cs typeface="Arial" pitchFamily="34" charset="0"/>
              </a:rPr>
              <a:t>relations</a:t>
            </a:r>
            <a:r>
              <a:rPr lang="es-ES" sz="4800" i="1" spc="300" dirty="0" smtClean="0">
                <a:latin typeface="+mj-lt"/>
                <a:cs typeface="Arial" pitchFamily="34" charset="0"/>
              </a:rPr>
              <a:t>.</a:t>
            </a:r>
            <a:endParaRPr lang="es-ES" sz="4800" i="1" spc="300" dirty="0"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07904" y="764704"/>
            <a:ext cx="518457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niveaux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concentration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déterminent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par la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quantité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sens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stimulés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durant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rencontre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2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vue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L’attention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concentrée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donne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prennent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 de faire une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connexion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visuelle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707904" y="1090479"/>
            <a:ext cx="51845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Ouie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La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communication</a:t>
            </a:r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200" dirty="0" err="1">
                <a:latin typeface="Arial" pitchFamily="34" charset="0"/>
                <a:cs typeface="Arial" pitchFamily="34" charset="0"/>
              </a:rPr>
              <a:t>v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erbale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clé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importante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bonne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durant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toute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la vie.</a:t>
            </a:r>
          </a:p>
          <a:p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Toucher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Notre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peau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l’organe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le plus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étendu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et le plus sensible du corps. Le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toucher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la plus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íntime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 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communiquer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amour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851920" y="1196752"/>
            <a:ext cx="44644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facteur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essentiel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développer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affective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saine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ferme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son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63888" y="965621"/>
            <a:ext cx="540060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L’un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trésors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de                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l’amour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, disponibles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, le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compris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et le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utilisé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Pourtant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toucher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tendre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le plus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grand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impact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sur une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,  un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contact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rude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dévastateur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constituer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abus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physique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émotionnel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1037049"/>
            <a:ext cx="57241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Malheureusement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es-MX" sz="3000" dirty="0" err="1">
                <a:latin typeface="Arial" pitchFamily="34" charset="0"/>
                <a:cs typeface="Arial" pitchFamily="34" charset="0"/>
              </a:rPr>
              <a:t>c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ertains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sentent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inconfortables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toucher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donc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commencer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très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tôt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le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pratiquer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Pensez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toucher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une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prescription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médicale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sentent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</a:t>
            </a:r>
            <a:r>
              <a:rPr lang="es-MX" sz="3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sécurité</a:t>
            </a:r>
            <a:r>
              <a:rPr lang="es-MX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et en </a:t>
            </a:r>
            <a:r>
              <a:rPr lang="es-MX" sz="3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sûreté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ambiance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toucher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naturel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spontané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836712"/>
            <a:ext cx="554461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Odorat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Les aromes        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agréables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unissent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; les     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odeurs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putrides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repoussent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maison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devriez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bonne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odeur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pourquoi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l’arome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certains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parfums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celui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d’un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pain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fraichement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cuit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l’odeur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certains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épices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particulier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rappelle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bons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souvenirs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du foyer.  Cela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fonctionne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nos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908720"/>
            <a:ext cx="547260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b="1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s-MX" sz="3000" b="1" dirty="0" err="1" smtClean="0">
                <a:latin typeface="Arial" pitchFamily="34" charset="0"/>
                <a:cs typeface="Arial" pitchFamily="34" charset="0"/>
              </a:rPr>
              <a:t>Goût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Ajoutez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ce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précède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un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met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saliver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papilles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gustatives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munis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ingrédients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forte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significative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! </a:t>
            </a:r>
          </a:p>
          <a:p>
            <a:r>
              <a:rPr lang="es-MX" sz="30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recherches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démontrent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familles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mangent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ensemble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restent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ensemble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;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adaptés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rendement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scolaire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236296" y="5991671"/>
            <a:ext cx="1592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Page 70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23928" y="2488828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800" b="1" dirty="0" err="1" smtClean="0">
                <a:latin typeface="Arial" pitchFamily="34" charset="0"/>
                <a:cs typeface="Arial" pitchFamily="34" charset="0"/>
              </a:rPr>
              <a:t>Souvenirs</a:t>
            </a:r>
            <a:endParaRPr lang="es-ES" sz="4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419872" y="908720"/>
            <a:ext cx="1154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err="1" smtClean="0">
                <a:solidFill>
                  <a:schemeClr val="bg2">
                    <a:lumMod val="25000"/>
                  </a:schemeClr>
                </a:solidFill>
              </a:rPr>
              <a:t>Activité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42996" y="1196751"/>
            <a:ext cx="570100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err="1" smtClean="0">
                <a:solidFill>
                  <a:srgbClr val="00B050"/>
                </a:solidFill>
              </a:rPr>
              <a:t>Quand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on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sent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ne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pas</a:t>
            </a:r>
            <a:endParaRPr lang="es-MX" sz="3200" b="1" dirty="0" smtClean="0">
              <a:solidFill>
                <a:srgbClr val="00B050"/>
              </a:solidFill>
            </a:endParaRPr>
          </a:p>
          <a:p>
            <a:r>
              <a:rPr lang="es-MX" sz="3200" b="1" dirty="0" err="1" smtClean="0">
                <a:solidFill>
                  <a:srgbClr val="00B050"/>
                </a:solidFill>
              </a:rPr>
              <a:t>avoir</a:t>
            </a:r>
            <a:r>
              <a:rPr lang="es-MX" sz="3200" b="1" dirty="0" smtClean="0">
                <a:solidFill>
                  <a:srgbClr val="00B050"/>
                </a:solidFill>
              </a:rPr>
              <a:t> une </a:t>
            </a:r>
            <a:r>
              <a:rPr lang="es-MX" sz="3200" b="1" dirty="0" err="1" smtClean="0">
                <a:solidFill>
                  <a:srgbClr val="00B050"/>
                </a:solidFill>
              </a:rPr>
              <a:t>bonne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relation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avec</a:t>
            </a:r>
            <a:r>
              <a:rPr lang="es-MX" sz="3200" b="1" dirty="0" smtClean="0">
                <a:solidFill>
                  <a:srgbClr val="00B050"/>
                </a:solidFill>
              </a:rPr>
              <a:t> son </a:t>
            </a:r>
            <a:r>
              <a:rPr lang="es-MX" sz="3200" b="1" dirty="0" err="1" smtClean="0">
                <a:solidFill>
                  <a:srgbClr val="00B050"/>
                </a:solidFill>
              </a:rPr>
              <a:t>bébé</a:t>
            </a:r>
            <a:r>
              <a:rPr lang="es-MX" sz="3200" b="1" dirty="0" smtClean="0">
                <a:solidFill>
                  <a:srgbClr val="00B050"/>
                </a:solidFill>
              </a:rPr>
              <a:t>.</a:t>
            </a:r>
          </a:p>
          <a:p>
            <a:endParaRPr lang="es-MX" sz="3200" dirty="0" smtClean="0"/>
          </a:p>
          <a:p>
            <a:r>
              <a:rPr lang="es-MX" sz="3200" dirty="0" smtClean="0"/>
              <a:t>Pas </a:t>
            </a:r>
            <a:r>
              <a:rPr lang="es-MX" sz="3200" dirty="0" err="1" smtClean="0"/>
              <a:t>tous</a:t>
            </a:r>
            <a:r>
              <a:rPr lang="es-MX" sz="3200" dirty="0" smtClean="0"/>
              <a:t> les </a:t>
            </a:r>
            <a:r>
              <a:rPr lang="es-MX" sz="3200" dirty="0" err="1" smtClean="0"/>
              <a:t>parents</a:t>
            </a:r>
            <a:r>
              <a:rPr lang="es-MX" sz="3200" dirty="0" smtClean="0"/>
              <a:t> </a:t>
            </a:r>
            <a:r>
              <a:rPr lang="es-MX" sz="3200" dirty="0" err="1" smtClean="0"/>
              <a:t>aiment</a:t>
            </a:r>
            <a:r>
              <a:rPr lang="es-MX" sz="3200" dirty="0" smtClean="0"/>
              <a:t> </a:t>
            </a:r>
            <a:r>
              <a:rPr lang="es-MX" sz="3200" dirty="0" err="1" smtClean="0"/>
              <a:t>leurs</a:t>
            </a:r>
            <a:r>
              <a:rPr lang="es-MX" sz="3200" dirty="0" smtClean="0"/>
              <a:t> </a:t>
            </a:r>
            <a:r>
              <a:rPr lang="es-MX" sz="3200" dirty="0" err="1" smtClean="0"/>
              <a:t>bébés</a:t>
            </a:r>
            <a:r>
              <a:rPr lang="es-MX" sz="3200" dirty="0" smtClean="0"/>
              <a:t>; </a:t>
            </a:r>
            <a:r>
              <a:rPr lang="es-MX" sz="3200" dirty="0" err="1" smtClean="0"/>
              <a:t>certains</a:t>
            </a:r>
            <a:r>
              <a:rPr lang="es-MX" sz="3200" dirty="0" smtClean="0"/>
              <a:t> </a:t>
            </a:r>
            <a:r>
              <a:rPr lang="es-MX" sz="3200" dirty="0" err="1" smtClean="0"/>
              <a:t>au</a:t>
            </a:r>
            <a:r>
              <a:rPr lang="es-MX" sz="3200" dirty="0" smtClean="0"/>
              <a:t> </a:t>
            </a:r>
            <a:r>
              <a:rPr lang="es-MX" sz="3200" dirty="0" err="1" smtClean="0"/>
              <a:t>contraire</a:t>
            </a:r>
            <a:r>
              <a:rPr lang="es-MX" sz="3200" dirty="0" smtClean="0"/>
              <a:t> </a:t>
            </a:r>
            <a:r>
              <a:rPr lang="es-MX" sz="3200" dirty="0" err="1" smtClean="0"/>
              <a:t>sentent</a:t>
            </a:r>
            <a:r>
              <a:rPr lang="es-MX" sz="3200" dirty="0" smtClean="0"/>
              <a:t> ce </a:t>
            </a:r>
            <a:r>
              <a:rPr lang="es-MX" sz="3200" dirty="0" err="1" smtClean="0"/>
              <a:t>qui</a:t>
            </a:r>
            <a:r>
              <a:rPr lang="es-MX" sz="3200" dirty="0" smtClean="0"/>
              <a:t> </a:t>
            </a:r>
            <a:r>
              <a:rPr lang="es-MX" sz="3200" dirty="0" err="1" smtClean="0"/>
              <a:t>s’appelle</a:t>
            </a:r>
            <a:r>
              <a:rPr lang="es-MX" sz="3200" dirty="0" smtClean="0"/>
              <a:t> une  “</a:t>
            </a:r>
            <a:r>
              <a:rPr lang="es-MX" sz="3200" dirty="0" err="1" smtClean="0"/>
              <a:t>ambivalence</a:t>
            </a:r>
            <a:r>
              <a:rPr lang="es-MX" sz="3200" dirty="0" smtClean="0"/>
              <a:t> </a:t>
            </a:r>
            <a:r>
              <a:rPr lang="es-MX" sz="3200" dirty="0" err="1" smtClean="0"/>
              <a:t>postnatale</a:t>
            </a:r>
            <a:r>
              <a:rPr lang="es-MX" sz="3200" dirty="0" smtClean="0"/>
              <a:t>” (APN).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1124744"/>
            <a:ext cx="540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bonne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nouvelle</a:t>
            </a:r>
            <a:endParaRPr lang="es-MX" sz="4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sentez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obligé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ressentir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l’amour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bébé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continuez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 à faire les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lui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nécessaires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4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l’amour</a:t>
            </a:r>
            <a:r>
              <a:rPr lang="es-MX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grandira</a:t>
            </a:r>
            <a:r>
              <a:rPr lang="es-MX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79912" y="1406381"/>
            <a:ext cx="46805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err="1" smtClean="0"/>
              <a:t>S’engager</a:t>
            </a:r>
            <a:r>
              <a:rPr lang="es-MX" sz="4800" dirty="0" smtClean="0"/>
              <a:t> à </a:t>
            </a:r>
            <a:r>
              <a:rPr lang="es-MX" sz="4800" dirty="0" err="1" smtClean="0"/>
              <a:t>mener</a:t>
            </a:r>
            <a:r>
              <a:rPr lang="es-MX" sz="4800" dirty="0" smtClean="0"/>
              <a:t> une </a:t>
            </a:r>
            <a:r>
              <a:rPr lang="es-MX" sz="4800" dirty="0"/>
              <a:t>vie </a:t>
            </a:r>
            <a:r>
              <a:rPr lang="es-MX" sz="4800" dirty="0" err="1" smtClean="0"/>
              <a:t>quotidienne</a:t>
            </a:r>
            <a:r>
              <a:rPr lang="es-MX" sz="4800" dirty="0" smtClean="0"/>
              <a:t> </a:t>
            </a:r>
            <a:r>
              <a:rPr lang="es-MX" sz="4800" dirty="0" err="1" smtClean="0"/>
              <a:t>d’expériences</a:t>
            </a:r>
            <a:r>
              <a:rPr lang="es-MX" sz="4800" dirty="0" smtClean="0"/>
              <a:t> </a:t>
            </a:r>
            <a:r>
              <a:rPr lang="es-MX" sz="4800" dirty="0" err="1" smtClean="0"/>
              <a:t>relationnelles</a:t>
            </a:r>
            <a:r>
              <a:rPr lang="es-MX" sz="4800" dirty="0" smtClean="0"/>
              <a:t>, et le </a:t>
            </a:r>
            <a:r>
              <a:rPr lang="es-MX" sz="4800" dirty="0" err="1" smtClean="0"/>
              <a:t>lien</a:t>
            </a:r>
            <a:r>
              <a:rPr lang="es-MX" sz="4800" dirty="0" smtClean="0"/>
              <a:t> </a:t>
            </a:r>
            <a:r>
              <a:rPr lang="es-MX" sz="4800" dirty="0" err="1" smtClean="0"/>
              <a:t>prendra</a:t>
            </a:r>
            <a:r>
              <a:rPr lang="es-MX" sz="4800" dirty="0" smtClean="0"/>
              <a:t> </a:t>
            </a:r>
            <a:r>
              <a:rPr lang="es-MX" sz="4800" dirty="0" err="1" smtClean="0"/>
              <a:t>racine</a:t>
            </a:r>
            <a:r>
              <a:rPr lang="es-MX" sz="4800" dirty="0" smtClean="0"/>
              <a:t>.</a:t>
            </a:r>
            <a:endParaRPr lang="es-ES_tradnl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1124744"/>
            <a:ext cx="56886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12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400" i="1" spc="300" dirty="0" smtClean="0">
                <a:latin typeface="+mj-lt"/>
                <a:cs typeface="Arial" pitchFamily="34" charset="0"/>
              </a:rPr>
              <a:t>Les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sentiments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d’amour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suivent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les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actes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d’amour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.</a:t>
            </a:r>
            <a:endParaRPr lang="es-ES" sz="4400" i="1" spc="300" dirty="0"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155655" y="6021288"/>
            <a:ext cx="1664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sz="2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Pége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72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23928" y="2942074"/>
            <a:ext cx="468052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Principes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appliquer</a:t>
            </a:r>
            <a:endParaRPr lang="es-ES" sz="35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474716" y="908720"/>
            <a:ext cx="1154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err="1" smtClean="0">
                <a:solidFill>
                  <a:schemeClr val="bg2">
                    <a:lumMod val="25000"/>
                  </a:schemeClr>
                </a:solidFill>
              </a:rPr>
              <a:t>Activité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491880" y="1508006"/>
            <a:ext cx="54360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Aimer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signifie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donner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es-ES" sz="3400" dirty="0" smtClean="0">
                <a:latin typeface="Arial" pitchFamily="34" charset="0"/>
                <a:cs typeface="Arial" pitchFamily="34" charset="0"/>
              </a:rPr>
              <a:t>à vos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attention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positive, et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pouvez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prêter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attention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sans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passer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eux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pPr algn="ctr"/>
            <a:endParaRPr lang="es-ES" sz="3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400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problème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que:               </a:t>
            </a:r>
            <a:r>
              <a:rPr lang="es-ES" sz="3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ES" sz="3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n’y</a:t>
            </a:r>
            <a:r>
              <a:rPr lang="es-ES" sz="3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s-ES" sz="3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jamais</a:t>
            </a:r>
            <a:r>
              <a:rPr lang="es-ES" sz="3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suffisamment</a:t>
            </a:r>
            <a:r>
              <a:rPr lang="es-ES" sz="3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3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temps</a:t>
            </a:r>
            <a:r>
              <a:rPr lang="es-ES" sz="3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es-ES" sz="3400" b="1" dirty="0">
              <a:solidFill>
                <a:schemeClr val="accent5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707904" y="1628800"/>
            <a:ext cx="52565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6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Réservez</a:t>
            </a:r>
            <a:r>
              <a:rPr lang="es-E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s-ES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à vos </a:t>
            </a:r>
            <a:r>
              <a:rPr lang="es-ES" sz="60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enfants</a:t>
            </a:r>
            <a:r>
              <a:rPr lang="es-ES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le </a:t>
            </a:r>
            <a:r>
              <a:rPr lang="es-ES" sz="60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meilleur</a:t>
            </a:r>
            <a:r>
              <a:rPr lang="es-ES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de </a:t>
            </a:r>
            <a:r>
              <a:rPr lang="es-ES" sz="60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votre</a:t>
            </a:r>
            <a:r>
              <a:rPr lang="es-ES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s-ES" sz="60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temps</a:t>
            </a:r>
            <a:endParaRPr lang="es-ES" sz="6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55368" y="1196752"/>
            <a:ext cx="550912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 No. 10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5400" i="1" dirty="0" smtClean="0">
                <a:latin typeface="+mj-lt"/>
                <a:cs typeface="Arial" pitchFamily="34" charset="0"/>
              </a:rPr>
              <a:t>LE  T E M PS </a:t>
            </a:r>
          </a:p>
          <a:p>
            <a:pPr algn="ctr"/>
            <a:r>
              <a:rPr lang="es-ES" sz="4400" i="1" dirty="0" smtClean="0">
                <a:latin typeface="+mj-lt"/>
                <a:cs typeface="Arial" pitchFamily="34" charset="0"/>
              </a:rPr>
              <a:t>EST LA MANIÈRE D’ÉPELLER LE MOT AMOUR</a:t>
            </a:r>
            <a:endParaRPr lang="es-ES" sz="4400" i="1" dirty="0"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79912" y="1340768"/>
            <a:ext cx="44644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sz="40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crise</a:t>
            </a:r>
            <a:r>
              <a:rPr lang="es-ES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ES" sz="40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temps</a:t>
            </a:r>
            <a:endParaRPr lang="es-ES" sz="40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Rien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dérobera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davantage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joie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d’élever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que le simple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d’être</a:t>
            </a:r>
            <a:r>
              <a:rPr lang="es-E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trop</a:t>
            </a:r>
            <a:r>
              <a:rPr lang="es-ES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occuppé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endParaRPr lang="es-E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3888" y="895355"/>
            <a:ext cx="540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3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Nous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vivons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société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valorise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beaucoup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productivité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produire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consomme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endParaRPr lang="es-ES" sz="3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requiert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l’argent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l’argent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exige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également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temps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.  </a:t>
            </a:r>
            <a:endParaRPr lang="es-ES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635896" y="1556792"/>
            <a:ext cx="51845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Trop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jeunes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familles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croient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mensonge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que la </a:t>
            </a:r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qualité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de la vie se mesure en </a:t>
            </a:r>
            <a:r>
              <a:rPr lang="es-ES" sz="4000" b="1" dirty="0" err="1" smtClean="0">
                <a:latin typeface="Arial" pitchFamily="34" charset="0"/>
                <a:cs typeface="Arial" pitchFamily="34" charset="0"/>
              </a:rPr>
              <a:t>fonction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ES" sz="40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compte</a:t>
            </a:r>
            <a:r>
              <a:rPr lang="es-ES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bancaire</a:t>
            </a:r>
            <a:r>
              <a:rPr lang="es-ES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es-ES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82134"/>
            <a:ext cx="4302653" cy="33855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Réservez à vos enfants le meilleur de votre temps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000" y="6361583"/>
            <a:ext cx="2197718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2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341703" y="493831"/>
            <a:ext cx="1462415" cy="564001"/>
          </a:xfrm>
          <a:prstGeom prst="rect">
            <a:avLst/>
          </a:prstGeom>
          <a:gradFill>
            <a:gsLst>
              <a:gs pos="0">
                <a:srgbClr val="DDEBCF"/>
              </a:gs>
              <a:gs pos="61000">
                <a:srgbClr val="156B13"/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fr-FR" sz="2000" b="1" dirty="0" smtClean="0">
                <a:solidFill>
                  <a:schemeClr val="bg1"/>
                </a:solidFill>
              </a:rPr>
              <a:t>Les premiers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2588" y="580618"/>
            <a:ext cx="590834" cy="338554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76000">
                <a:srgbClr val="008000">
                  <a:shade val="67500"/>
                  <a:satMod val="115000"/>
                </a:srgbClr>
              </a:gs>
              <a:gs pos="92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Ans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3741</TotalTime>
  <Words>2271</Words>
  <Application>Microsoft Office PowerPoint</Application>
  <PresentationFormat>On-screen Show (4:3)</PresentationFormat>
  <Paragraphs>337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Radio4</dc:creator>
  <cp:lastModifiedBy>Pamella Scott</cp:lastModifiedBy>
  <cp:revision>118</cp:revision>
  <dcterms:created xsi:type="dcterms:W3CDTF">2013-11-02T20:58:40Z</dcterms:created>
  <dcterms:modified xsi:type="dcterms:W3CDTF">2014-09-15T19:41:59Z</dcterms:modified>
</cp:coreProperties>
</file>